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y="5143500" cx="9144000"/>
  <p:notesSz cx="6858000" cy="9144000"/>
  <p:embeddedFontLst>
    <p:embeddedFont>
      <p:font typeface="Nunito"/>
      <p:regular r:id="rId16"/>
      <p:bold r:id="rId17"/>
      <p:italic r:id="rId18"/>
      <p:boldItalic r:id="rId19"/>
    </p:embeddedFont>
    <p:embeddedFont>
      <p:font typeface="Maven Pro"/>
      <p:regular r:id="rId20"/>
      <p:bold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avenPro-regular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21" Type="http://schemas.openxmlformats.org/officeDocument/2006/relationships/font" Target="fonts/MavenPro-bold.fntdata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font" Target="fonts/Nunito-bold.fntdata"/><Relationship Id="rId16" Type="http://schemas.openxmlformats.org/officeDocument/2006/relationships/font" Target="fonts/Nunito-regular.fntdata"/><Relationship Id="rId5" Type="http://schemas.openxmlformats.org/officeDocument/2006/relationships/slide" Target="slides/slide1.xml"/><Relationship Id="rId19" Type="http://schemas.openxmlformats.org/officeDocument/2006/relationships/font" Target="fonts/Nunito-boldItalic.fntdata"/><Relationship Id="rId6" Type="http://schemas.openxmlformats.org/officeDocument/2006/relationships/slide" Target="slides/slide2.xml"/><Relationship Id="rId18" Type="http://schemas.openxmlformats.org/officeDocument/2006/relationships/font" Target="fonts/Nunito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100"/>
            </a:lvl1pPr>
            <a:lvl2pPr lvl="1">
              <a:spcBef>
                <a:spcPts val="0"/>
              </a:spcBef>
              <a:buSzPct val="100000"/>
              <a:defRPr sz="1100"/>
            </a:lvl2pPr>
            <a:lvl3pPr lvl="2">
              <a:spcBef>
                <a:spcPts val="0"/>
              </a:spcBef>
              <a:buSzPct val="100000"/>
              <a:defRPr sz="1100"/>
            </a:lvl3pPr>
            <a:lvl4pPr lvl="3">
              <a:spcBef>
                <a:spcPts val="0"/>
              </a:spcBef>
              <a:buSzPct val="100000"/>
              <a:defRPr sz="1100"/>
            </a:lvl4pPr>
            <a:lvl5pPr lvl="4">
              <a:spcBef>
                <a:spcPts val="0"/>
              </a:spcBef>
              <a:buSzPct val="100000"/>
              <a:defRPr sz="1100"/>
            </a:lvl5pPr>
            <a:lvl6pPr lvl="5">
              <a:spcBef>
                <a:spcPts val="0"/>
              </a:spcBef>
              <a:buSzPct val="100000"/>
              <a:defRPr sz="1100"/>
            </a:lvl6pPr>
            <a:lvl7pPr lvl="6">
              <a:spcBef>
                <a:spcPts val="0"/>
              </a:spcBef>
              <a:buSzPct val="100000"/>
              <a:defRPr sz="1100"/>
            </a:lvl7pPr>
            <a:lvl8pPr lvl="7">
              <a:spcBef>
                <a:spcPts val="0"/>
              </a:spcBef>
              <a:buSzPct val="100000"/>
              <a:defRPr sz="1100"/>
            </a:lvl8pPr>
            <a:lvl9pPr lvl="8">
              <a:spcBef>
                <a:spcPts val="0"/>
              </a:spcBef>
              <a:buSzPct val="100000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7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9" name="Shape 32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5" name="Shape 33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Shape 30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09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1" name="Shape 3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15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7" name="Shape 31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2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Shape 32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3" name="Shape 32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1" cy="1732548"/>
            <a:chOff x="7343003" y="3409675"/>
            <a:chExt cx="1691421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0"/>
              <a:ext cx="316800" cy="688512"/>
              <a:chOff x="7343003" y="4453710"/>
              <a:chExt cx="316800" cy="688512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7" y="3757688"/>
              <a:ext cx="316800" cy="1384535"/>
              <a:chOff x="8259417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7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7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7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7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2" y="0"/>
            <a:ext cx="3814072" cy="3839102"/>
            <a:chOff x="5043502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8" y="3480727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1" y="2704283"/>
              <a:ext cx="635219" cy="635218"/>
              <a:chOff x="6725724" y="2701259"/>
              <a:chExt cx="1208100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59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59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7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19" y="179237"/>
              <a:ext cx="873164" cy="873002"/>
              <a:chOff x="7754428" y="208724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4"/>
              <a:ext cx="2576999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2" y="460309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8" y="867729"/>
              <a:ext cx="1554222" cy="155422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8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2"/>
            <a:ext cx="4255500" cy="1872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1" y="4099200"/>
            <a:ext cx="9144035" cy="1044300"/>
            <a:chOff x="51" y="4099200"/>
            <a:chExt cx="9144035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1" y="4309200"/>
              <a:ext cx="231621" cy="834300"/>
              <a:chOff x="2688736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1" cy="1044300"/>
              <a:chOff x="2688736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6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0" y="4309200"/>
              <a:ext cx="231621" cy="834300"/>
              <a:chOff x="2688736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1" cy="624600"/>
              <a:chOff x="2688736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2" y="4099200"/>
              <a:ext cx="231600" cy="1044300"/>
              <a:chOff x="1856752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2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1" y="4518900"/>
              <a:ext cx="231600" cy="624600"/>
              <a:chOff x="2599461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0" y="4099200"/>
              <a:ext cx="231600" cy="1044300"/>
              <a:chOff x="3342170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0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3" y="4309200"/>
              <a:ext cx="231600" cy="834300"/>
              <a:chOff x="4456233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2" y="4309200"/>
              <a:ext cx="231600" cy="834300"/>
              <a:chOff x="5198942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1" y="4309200"/>
              <a:ext cx="231600" cy="834300"/>
              <a:chOff x="5941651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0" y="4309200"/>
              <a:ext cx="231600" cy="834300"/>
              <a:chOff x="6684360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4" y="4518900"/>
              <a:ext cx="231600" cy="624600"/>
              <a:chOff x="7055714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8" y="4309200"/>
              <a:ext cx="231600" cy="834300"/>
              <a:chOff x="8169778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69" y="4309200"/>
              <a:ext cx="231600" cy="834300"/>
              <a:chOff x="7427069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6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6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6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6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2" y="4518900"/>
              <a:ext cx="231600" cy="624600"/>
              <a:chOff x="8541132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7" y="4309200"/>
              <a:ext cx="231600" cy="834300"/>
              <a:chOff x="8912487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8" y="3405"/>
            <a:ext cx="1233214" cy="1384535"/>
            <a:chOff x="146768" y="3405"/>
            <a:chExt cx="1233214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5"/>
              <a:ext cx="316800" cy="688512"/>
              <a:chOff x="1063183" y="3405"/>
              <a:chExt cx="316800" cy="688512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5" y="3405"/>
              <a:ext cx="316800" cy="1036523"/>
              <a:chOff x="604975" y="3405"/>
              <a:chExt cx="316800" cy="1036523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5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5" y="3429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5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8" y="3405"/>
              <a:ext cx="316800" cy="1384535"/>
              <a:chOff x="146768" y="3405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8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8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8" y="3429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8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3" y="2904008"/>
            <a:ext cx="2186147" cy="2239500"/>
            <a:chOff x="6775083" y="2904008"/>
            <a:chExt cx="2186147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3" y="4253708"/>
              <a:ext cx="409500" cy="889800"/>
              <a:chOff x="6775083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3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3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5" y="3354008"/>
              <a:ext cx="409500" cy="1789500"/>
              <a:chOff x="7959515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5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5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5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5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0" cy="2601689"/>
            <a:chOff x="6790514" y="1306"/>
            <a:chExt cx="2267450" cy="2601689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4" y="1306"/>
              <a:ext cx="1990500" cy="1990200"/>
              <a:chOff x="7067464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4"/>
                <a:ext cx="1425647" cy="14254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5" y="1807996"/>
              <a:ext cx="795000" cy="795000"/>
              <a:chOff x="8207125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2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6"/>
              <a:ext cx="548700" cy="548700"/>
              <a:chOff x="6790514" y="118856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2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2" y="3847118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github.com/openstack" TargetMode="External"/><Relationship Id="rId4" Type="http://schemas.openxmlformats.org/officeDocument/2006/relationships/hyperlink" Target="https://github.com/openstack/" TargetMode="External"/><Relationship Id="rId5" Type="http://schemas.openxmlformats.org/officeDocument/2006/relationships/hyperlink" Target="https://bugs.launchpad.net/" TargetMode="External"/><Relationship Id="rId6" Type="http://schemas.openxmlformats.org/officeDocument/2006/relationships/hyperlink" Target="https://bugs.launchpad.net/" TargetMode="External"/><Relationship Id="rId7" Type="http://schemas.openxmlformats.org/officeDocument/2006/relationships/hyperlink" Target="https://review.openstack.org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iki.openstack.org/wiki/IRCpage" TargetMode="External"/><Relationship Id="rId4" Type="http://schemas.openxmlformats.org/officeDocument/2006/relationships/hyperlink" Target="https://wiki.openstack.org/wiki/IRCpage" TargetMode="External"/><Relationship Id="rId5" Type="http://schemas.openxmlformats.org/officeDocument/2006/relationships/hyperlink" Target="http://eavesdrop.openstack.org/irclogs" TargetMode="External"/><Relationship Id="rId6" Type="http://schemas.openxmlformats.org/officeDocument/2006/relationships/hyperlink" Target="https://wiki.openstack.org/wiki/Mailing_Lists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login.launchpad.net/3nNMopjfRFPZ7i5t/+login" TargetMode="External"/><Relationship Id="rId4" Type="http://schemas.openxmlformats.org/officeDocument/2006/relationships/hyperlink" Target="https://www.openstack.org/join/register/?membership-type=foundation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review.rdoproject.org/etherpad/p/devstack_vm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your_email@youremail.com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github.com/openstack/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github.com/openstack-infra/project-config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github.com/openstack-infra/project-config/blob/51eac26270a0fab52bafe4dbc414183d8f208f99/zuul/layout.yaml#L11279-L11284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912325" y="350012"/>
            <a:ext cx="4255500" cy="1872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Getting Started with Contribution to Openstack</a:t>
            </a:r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x="824000" y="3596300"/>
            <a:ext cx="4255500" cy="935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Created by: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Yatin Karel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IRC Nick: ykarel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0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Shape 33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continue...</a:t>
            </a:r>
            <a:r>
              <a:rPr lang="en"/>
              <a:t>	</a:t>
            </a:r>
          </a:p>
        </p:txBody>
      </p:sp>
      <p:sp>
        <p:nvSpPr>
          <p:cNvPr id="332" name="Shape 332"/>
          <p:cNvSpPr txBox="1"/>
          <p:nvPr>
            <p:ph idx="1" type="body"/>
          </p:nvPr>
        </p:nvSpPr>
        <p:spPr>
          <a:xfrm>
            <a:off x="1303800" y="1300950"/>
            <a:ext cx="7030500" cy="2541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Check logs for failures and fix the issues. Logs are stored at logs.openstack.org, the result of jobs contains the link to logs.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During the test run also logs can be checked at logs.openstack.org/&lt;last 2 digit of review id&gt;/&lt;review id&gt;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Some sample reviews:-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Submit your first patch:-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36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/>
          <p:nvPr>
            <p:ph type="title"/>
          </p:nvPr>
        </p:nvSpPr>
        <p:spPr>
          <a:xfrm>
            <a:off x="1684275" y="3593075"/>
            <a:ext cx="7030500" cy="99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Thank You….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ctrTitle"/>
          </p:nvPr>
        </p:nvSpPr>
        <p:spPr>
          <a:xfrm>
            <a:off x="640550" y="220925"/>
            <a:ext cx="5739600" cy="1872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/>
              <a:t>Openstack Project Management that you need to know</a:t>
            </a:r>
          </a:p>
        </p:txBody>
      </p:sp>
      <p:sp>
        <p:nvSpPr>
          <p:cNvPr id="284" name="Shape 284"/>
          <p:cNvSpPr txBox="1"/>
          <p:nvPr>
            <p:ph idx="1" type="subTitle"/>
          </p:nvPr>
        </p:nvSpPr>
        <p:spPr>
          <a:xfrm>
            <a:off x="693050" y="1924825"/>
            <a:ext cx="4964100" cy="27771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Source Code for Services/Libraries/Clients:-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https://github.com/openstack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https://github.com/openstack/</a:t>
            </a:r>
            <a:r>
              <a:rPr lang="en"/>
              <a:t>&lt;project-name&gt;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Bugs are tracked at:-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https://bugs.launchpad.net/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https://bugs.launchpad.net/</a:t>
            </a:r>
            <a:r>
              <a:rPr lang="en"/>
              <a:t>&lt;project-name&gt;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Code Review is done at:-</a:t>
            </a:r>
          </a:p>
          <a:p>
            <a:pPr lv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7"/>
              </a:rPr>
              <a:t>https://review.openstack.org/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https://review.openstack.org/#/q/project:openstack/&lt;project-name&gt;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ctrTitle"/>
          </p:nvPr>
        </p:nvSpPr>
        <p:spPr>
          <a:xfrm>
            <a:off x="824000" y="261662"/>
            <a:ext cx="4255500" cy="1872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Communication</a:t>
            </a:r>
          </a:p>
        </p:txBody>
      </p:sp>
      <p:sp>
        <p:nvSpPr>
          <p:cNvPr id="290" name="Shape 290"/>
          <p:cNvSpPr txBox="1"/>
          <p:nvPr>
            <p:ph idx="1" type="subTitle"/>
          </p:nvPr>
        </p:nvSpPr>
        <p:spPr>
          <a:xfrm>
            <a:off x="742475" y="1771925"/>
            <a:ext cx="4255500" cy="287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IRC:- Each project has his own channel for discussion and meetings on freenode server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https://wiki.openstack.org/wiki/IRC</a:t>
            </a:r>
            <a:r>
              <a:rPr lang="en" u="sng">
                <a:solidFill>
                  <a:schemeClr val="hlink"/>
                </a:solidFill>
                <a:hlinkClick r:id="rId4"/>
              </a:rPr>
              <a:t>page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IRC Logs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http://eavesdrop.openstack.org/irclogs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Mailing lists: For open discussion/announcement across teams </a:t>
            </a:r>
            <a:r>
              <a:rPr lang="en" u="sng">
                <a:solidFill>
                  <a:schemeClr val="hlink"/>
                </a:solidFill>
                <a:hlinkClick r:id="rId6"/>
              </a:rPr>
              <a:t>https://wiki.openstack.org/wiki/Mailing_Lists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ctrTitle"/>
          </p:nvPr>
        </p:nvSpPr>
        <p:spPr>
          <a:xfrm>
            <a:off x="647350" y="159762"/>
            <a:ext cx="4255500" cy="18729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Setup Accounts</a:t>
            </a:r>
          </a:p>
          <a:p>
            <a:pPr lvl="0" algn="l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6" name="Shape 296"/>
          <p:cNvSpPr txBox="1"/>
          <p:nvPr>
            <p:ph idx="1" type="subTitle"/>
          </p:nvPr>
        </p:nvSpPr>
        <p:spPr>
          <a:xfrm>
            <a:off x="478475" y="1289675"/>
            <a:ext cx="4255500" cy="695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17500" lvl="0" marL="457200">
              <a:spcBef>
                <a:spcPts val="0"/>
              </a:spcBef>
              <a:buSzPct val="100000"/>
              <a:buChar char="-"/>
            </a:pPr>
            <a:r>
              <a:rPr lang="en" sz="1400"/>
              <a:t>Launchpad: This will create single sign-on for review.openstack.org also </a:t>
            </a:r>
            <a:r>
              <a:rPr lang="en" sz="1400" u="sng">
                <a:solidFill>
                  <a:schemeClr val="hlink"/>
                </a:solidFill>
                <a:hlinkClick r:id="rId3"/>
              </a:rPr>
              <a:t>https://login.launchpad.net/3nNMopjfRFPZ7i5t/+login</a:t>
            </a:r>
          </a:p>
          <a:p>
            <a:pPr indent="-317500" lvl="0" marL="457200">
              <a:spcBef>
                <a:spcPts val="0"/>
              </a:spcBef>
              <a:buSzPct val="100000"/>
              <a:buChar char="-"/>
            </a:pPr>
            <a:r>
              <a:rPr lang="en" sz="1400"/>
              <a:t>Join as a Foundation member: </a:t>
            </a:r>
            <a:r>
              <a:rPr lang="en" sz="1400" u="sng">
                <a:solidFill>
                  <a:schemeClr val="hlink"/>
                </a:solidFill>
                <a:hlinkClick r:id="rId4"/>
              </a:rPr>
              <a:t>https://www.openstack.org/join/register/?membership-type=foundation</a:t>
            </a:r>
          </a:p>
          <a:p>
            <a:pPr indent="-317500" lvl="0" marL="457200" rtl="0">
              <a:spcBef>
                <a:spcPts val="0"/>
              </a:spcBef>
              <a:buSzPct val="100000"/>
              <a:buChar char="-"/>
            </a:pPr>
            <a:r>
              <a:rPr lang="en" sz="1400"/>
              <a:t>Login to review.openstack.org, go to settings page: https://review.openstack.org/#/settings/ and:-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-"/>
            </a:pPr>
            <a:r>
              <a:rPr lang="en" sz="1400"/>
              <a:t>On “Profile” TAB set a username(can use same as launchpad username)</a:t>
            </a:r>
          </a:p>
          <a:p>
            <a:pPr indent="-317500" lvl="1" marL="914400" rtl="0">
              <a:spcBef>
                <a:spcPts val="0"/>
              </a:spcBef>
              <a:buSzPct val="100000"/>
              <a:buChar char="-"/>
            </a:pPr>
            <a:r>
              <a:rPr lang="en" sz="1400"/>
              <a:t>On “Agreements TAB”, sign ICLA(Join as Foundation member is required for this)</a:t>
            </a:r>
          </a:p>
          <a:p>
            <a:pPr indent="-317500" lvl="1" marL="914400">
              <a:spcBef>
                <a:spcPts val="0"/>
              </a:spcBef>
              <a:buSzPct val="100000"/>
              <a:buChar char="-"/>
            </a:pPr>
            <a:r>
              <a:rPr lang="en" sz="1400"/>
              <a:t>On “SSH Public Keys” TAB, add your public ssh key.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ctrTitle"/>
          </p:nvPr>
        </p:nvSpPr>
        <p:spPr>
          <a:xfrm>
            <a:off x="817200" y="139397"/>
            <a:ext cx="4255500" cy="15525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Contribution to openstack</a:t>
            </a:r>
          </a:p>
        </p:txBody>
      </p:sp>
      <p:sp>
        <p:nvSpPr>
          <p:cNvPr id="302" name="Shape 302"/>
          <p:cNvSpPr txBox="1"/>
          <p:nvPr>
            <p:ph idx="1" type="subTitle"/>
          </p:nvPr>
        </p:nvSpPr>
        <p:spPr>
          <a:xfrm>
            <a:off x="626950" y="1644300"/>
            <a:ext cx="4255500" cy="2583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Contribution can be done in many ways:-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Filing bugs on launchpad, but remember to give details for the bugs.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Triaging bugs on launchpad if you know the fix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Resolving queries on IRC/Mailing lists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Submitting patches: functional or non-functional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Reviewing patches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Drafting/Implementing features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accent2"/>
                </a:solidFill>
              </a:rPr>
              <a:t>Not tried devstack yet</a:t>
            </a:r>
            <a:r>
              <a:rPr b="1" lang="en">
                <a:solidFill>
                  <a:srgbClr val="000000"/>
                </a:solidFill>
              </a:rPr>
              <a:t>,</a:t>
            </a:r>
            <a:r>
              <a:rPr lang="en"/>
              <a:t> try it you will learn more. Reference from our last meetup:- </a:t>
            </a:r>
            <a:r>
              <a:rPr lang="en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https://review.rdoproject.org/etherpad/p/devstack_vm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Setup your development environment</a:t>
            </a:r>
          </a:p>
        </p:txBody>
      </p:sp>
      <p:sp>
        <p:nvSpPr>
          <p:cNvPr id="308" name="Shape 308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Centos, Fedora, RHEL:-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$ </a:t>
            </a:r>
            <a:r>
              <a:rPr lang="en"/>
              <a:t>sudo yum install -y python-devel openssl-devel mysql-devel libffi-devel git git-review gcc python-pip python-tox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Ubuntu:-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$ sudo apt install -y python-dev openssl-dev mysql-dev libffi-dev git git-review gcc python-pip python-tox</a:t>
            </a:r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$ git config --global user.name "Firstname Lastname"</a:t>
            </a:r>
            <a:br>
              <a:rPr lang="en"/>
            </a:br>
            <a:r>
              <a:rPr lang="en"/>
              <a:t>$ git config --global user.email "</a:t>
            </a:r>
            <a:r>
              <a:rPr lang="en" u="sng">
                <a:solidFill>
                  <a:schemeClr val="hlink"/>
                </a:solidFill>
                <a:hlinkClick r:id="rId3"/>
              </a:rPr>
              <a:t>your_email@youremail.com</a:t>
            </a:r>
            <a:r>
              <a:rPr lang="en"/>
              <a:t>"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$ git config --global gitreview.username “your gerrit username”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2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Clone and push source code for review</a:t>
            </a:r>
          </a:p>
        </p:txBody>
      </p:sp>
      <p:sp>
        <p:nvSpPr>
          <p:cNvPr id="314" name="Shape 314"/>
          <p:cNvSpPr txBox="1"/>
          <p:nvPr>
            <p:ph idx="1" type="body"/>
          </p:nvPr>
        </p:nvSpPr>
        <p:spPr>
          <a:xfrm>
            <a:off x="1303800" y="1270575"/>
            <a:ext cx="7030500" cy="3703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 Clone project code locally and start contributing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$ git clone </a:t>
            </a:r>
            <a:r>
              <a:rPr lang="en" sz="1600" u="sng">
                <a:solidFill>
                  <a:schemeClr val="accent5"/>
                </a:solidFill>
                <a:hlinkClick r:id="rId3"/>
              </a:rPr>
              <a:t>https://github.com/openstack/</a:t>
            </a:r>
            <a:r>
              <a:rPr lang="en" sz="1600"/>
              <a:t>&lt;project-name&gt;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$ git checkout -b &lt;topic-branch&gt;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# Update source code and run unit tests locally as defined in project guide, mostly tox is used to run tests in a virtualenv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$ tox -epy27    #can check tox.ini for available options like py27,py35, pep8 etc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# Fix failures and push your code for review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$ git commit -a -m “Your commit message one line”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$ git review -s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# Add description to the commit message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$ git commit --amend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$ git review 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/>
              <a:t>You will get review link in the output of above command</a:t>
            </a:r>
          </a:p>
          <a:p>
            <a: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8" name="Shape 3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" name="Shape 31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Post source code push</a:t>
            </a:r>
          </a:p>
        </p:txBody>
      </p:sp>
      <p:sp>
        <p:nvSpPr>
          <p:cNvPr id="320" name="Shape 320"/>
          <p:cNvSpPr txBox="1"/>
          <p:nvPr>
            <p:ph idx="1" type="body"/>
          </p:nvPr>
        </p:nvSpPr>
        <p:spPr>
          <a:xfrm>
            <a:off x="1339025" y="1341825"/>
            <a:ext cx="7030500" cy="3639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source code is tested against </a:t>
            </a:r>
            <a:r>
              <a:rPr lang="en"/>
              <a:t>predefined</a:t>
            </a:r>
            <a:r>
              <a:rPr lang="en"/>
              <a:t> test jobs(check pipeline: see example [0]) for a project, jobs, events, triggers all are automated and are defined in following repository: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https://github.com/openstack-infra/project-config</a:t>
            </a:r>
            <a:r>
              <a:rPr lang="en"/>
              <a:t> (see example [1] and [2]).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Status of jobs can be checked at: http://zuul.openstack.org/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Examples:- 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[0] </a:t>
            </a:r>
            <a:r>
              <a:rPr lang="en"/>
              <a:t>https://github.com/openstack-infra/project-config/blob/51eac26270a0fab52bafe4dbc414183d8f208f99/zuul/layout.yaml#L4-L5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[1]</a:t>
            </a:r>
            <a:r>
              <a:rPr lang="en"/>
              <a:t>https://github.com/openstack-infra/project-config/blob/51eac26270a0fab52bafe4dbc414183d8f208f99/zuul/layout.yaml#L12742-L12804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[2]</a:t>
            </a:r>
            <a:r>
              <a:rPr lang="en"/>
              <a:t>https://github.com/openstack-infra/project-config/blob/51eac26270a0fab52bafe4dbc414183d8f208f99/zuul/layout.yaml#L11257,L11293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24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Shape 32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continue...</a:t>
            </a:r>
          </a:p>
        </p:txBody>
      </p:sp>
      <p:sp>
        <p:nvSpPr>
          <p:cNvPr id="326" name="Shape 326"/>
          <p:cNvSpPr txBox="1"/>
          <p:nvPr>
            <p:ph idx="1" type="body"/>
          </p:nvPr>
        </p:nvSpPr>
        <p:spPr>
          <a:xfrm>
            <a:off x="1240375" y="1391150"/>
            <a:ext cx="7030500" cy="2541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Jenkins review (-1, +1)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Peer review (-1, 0, +1)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Core review (-2, -1, 0, +1, +2) and Workflow(-1, 0, +1)</a:t>
            </a: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After Workflow(+1) from Core Reviewer, Gate jobs defined in openstack-infra/project-config are run, see examples [0]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Examples:-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[0]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https://github.com/openstack-infra/project-config/blob/51eac26270a0fab52bafe4dbc414183d8f208f99/zuul/layout.yaml#L11279-L11284</a:t>
            </a:r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